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266" r:id="rId3"/>
    <p:sldId id="297" r:id="rId4"/>
    <p:sldId id="298" r:id="rId5"/>
    <p:sldId id="276" r:id="rId6"/>
    <p:sldId id="277" r:id="rId7"/>
    <p:sldId id="300" r:id="rId8"/>
    <p:sldId id="302" r:id="rId9"/>
    <p:sldId id="275" r:id="rId10"/>
    <p:sldId id="274" r:id="rId11"/>
    <p:sldId id="270" r:id="rId12"/>
    <p:sldId id="273" r:id="rId13"/>
    <p:sldId id="271" r:id="rId14"/>
    <p:sldId id="272" r:id="rId15"/>
    <p:sldId id="299" r:id="rId16"/>
    <p:sldId id="268" r:id="rId17"/>
    <p:sldId id="279" r:id="rId18"/>
    <p:sldId id="280" r:id="rId19"/>
    <p:sldId id="281" r:id="rId20"/>
    <p:sldId id="282" r:id="rId21"/>
    <p:sldId id="283" r:id="rId22"/>
    <p:sldId id="291" r:id="rId23"/>
    <p:sldId id="292" r:id="rId24"/>
    <p:sldId id="293" r:id="rId25"/>
    <p:sldId id="295" r:id="rId26"/>
    <p:sldId id="296" r:id="rId27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3447BB-5D67-496B-8E87-E561075AD55C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2" autoAdjust="0"/>
    <p:restoredTop sz="94660"/>
  </p:normalViewPr>
  <p:slideViewPr>
    <p:cSldViewPr>
      <p:cViewPr varScale="1">
        <p:scale>
          <a:sx n="61" d="100"/>
          <a:sy n="61" d="100"/>
        </p:scale>
        <p:origin x="8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09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9C393A-1AB2-4D5A-9CEA-1725EAB8EF96}" type="datetime2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2018年12月29日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CB32D8-F2D2-4D01-80A9-88F3B128AE75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3DBFD60-7670-41D1-B9E7-D75C6388D640}" type="datetime2">
              <a:rPr lang="zh-CN" altLang="en-US" smtClean="0"/>
              <a:t>2018年12月29日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dirty="0"/>
              <a:t>单击此处编辑母版文本样式</a:t>
            </a:r>
          </a:p>
          <a:p>
            <a:pPr lvl="1" rtl="0"/>
            <a:r>
              <a:rPr lang="en-US" dirty="0"/>
              <a:t>第二级</a:t>
            </a:r>
          </a:p>
          <a:p>
            <a:pPr lvl="2" rtl="0"/>
            <a:r>
              <a:rPr lang="en-US" dirty="0"/>
              <a:t>第三级</a:t>
            </a:r>
          </a:p>
          <a:p>
            <a:pPr lvl="3" rtl="0"/>
            <a:r>
              <a:rPr lang="en-US" dirty="0"/>
              <a:t>第四级</a:t>
            </a:r>
          </a:p>
          <a:p>
            <a:pPr lvl="4" rtl="0"/>
            <a:r>
              <a:rPr 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>
                <a:ea typeface="微软雅黑" panose="020B0503020204020204" pitchFamily="34" charset="-122"/>
              </a:rPr>
              <a:t>1</a:t>
            </a:fld>
            <a:endParaRPr 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>
                <a:ea typeface="微软雅黑" panose="020B0503020204020204" pitchFamily="34" charset="-122"/>
              </a:rPr>
              <a:t>26</a:t>
            </a:fld>
            <a:endParaRPr 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>
                <a:ea typeface="微软雅黑" panose="020B0503020204020204" pitchFamily="34" charset="-122"/>
              </a:rPr>
              <a:t>2</a:t>
            </a:fld>
            <a:endParaRPr 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>
                <a:ea typeface="微软雅黑" panose="020B0503020204020204" pitchFamily="34" charset="-122"/>
              </a:rPr>
              <a:t>3</a:t>
            </a:fld>
            <a:endParaRPr 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>
                <a:ea typeface="微软雅黑" panose="020B0503020204020204" pitchFamily="34" charset="-122"/>
              </a:rPr>
              <a:t>4</a:t>
            </a:fld>
            <a:endParaRPr 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>
                <a:ea typeface="微软雅黑" panose="020B0503020204020204" pitchFamily="34" charset="-122"/>
              </a:rPr>
              <a:t>11</a:t>
            </a:fld>
            <a:endParaRPr 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>
                <a:ea typeface="微软雅黑" panose="020B0503020204020204" pitchFamily="34" charset="-122"/>
              </a:rPr>
              <a:t>13</a:t>
            </a:fld>
            <a:endParaRPr 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基于先前的外援名单视图创建外援数函数，并由此建立触发器实现功能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1D8F7-2BDD-4C56-98AF-2E212EF349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419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>
                <a:ea typeface="微软雅黑" panose="020B0503020204020204" pitchFamily="34" charset="-122"/>
              </a:rPr>
              <a:t>16</a:t>
            </a:fld>
            <a:endParaRPr 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5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FA2574-96AF-4442-A1C3-8F15E12DA9DE}" type="datetime2">
              <a:rPr lang="zh-CN" altLang="en-US" smtClean="0"/>
              <a:t>2018年12月29日</a:t>
            </a:fld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1066800" y="365125"/>
            <a:ext cx="8001000" cy="5654675"/>
          </a:xfrm>
        </p:spPr>
        <p:txBody>
          <a:bodyPr vert="eaVert"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0591F2-5AC4-4D0A-B598-D590AF9A53E1}" type="datetime2">
              <a:rPr lang="zh-CN" altLang="en-US" smtClean="0"/>
              <a:t>2018年12月29日</a:t>
            </a:fld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FA52A8F-811C-42E2-859B-9A75766BB57A}" type="datetime2">
              <a:rPr lang="zh-CN" altLang="en-US" smtClean="0"/>
              <a:t>2018年12月29日</a:t>
            </a:fld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060450" y="3581400"/>
            <a:ext cx="10058400" cy="1143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377FDD-7B4E-494C-9838-9DB69C9D1B52}" type="datetime2">
              <a:rPr lang="zh-CN" altLang="en-US" smtClean="0"/>
              <a:t>2018年12月29日</a:t>
            </a:fld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066800" y="1676401"/>
            <a:ext cx="4846320" cy="4343400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78880" y="1676401"/>
            <a:ext cx="4846320" cy="4343400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dirty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12F412-3796-4446-AD8F-224B91DB2EA4}" type="datetime2">
              <a:rPr lang="zh-CN" altLang="en-US" smtClean="0"/>
              <a:t>2018年12月29日</a:t>
            </a:fld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066800" y="1681163"/>
            <a:ext cx="4846320" cy="823912"/>
          </a:xfrm>
        </p:spPr>
        <p:txBody>
          <a:bodyPr rtlCol="0"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066800" y="2505075"/>
            <a:ext cx="4846320" cy="3514725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78880" y="1681163"/>
            <a:ext cx="4846320" cy="823912"/>
          </a:xfrm>
        </p:spPr>
        <p:txBody>
          <a:bodyPr rtlCol="0"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78880" y="2505075"/>
            <a:ext cx="4846320" cy="3514725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dirty="0"/>
              <a:t>添加页脚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96B951-8444-4742-8D70-2689AB413A69}" type="datetime2">
              <a:rPr lang="zh-CN" altLang="en-US" smtClean="0"/>
              <a:t>2018年12月29日</a:t>
            </a:fld>
            <a:endParaRPr 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/>
              <a:t>添加页脚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5CC6EF-D42D-4354-A0E0-D683069B9C39}" type="datetime2">
              <a:rPr lang="zh-CN" altLang="en-US" smtClean="0"/>
              <a:t>2018年12月29日</a:t>
            </a:fld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dirty="0"/>
              <a:t>添加页脚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BF7157-2120-4293-B70C-CF3C95B7309C}" type="datetime2">
              <a:rPr lang="zh-CN" altLang="en-US" smtClean="0"/>
              <a:t>2018年12月29日</a:t>
            </a:fld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09600" y="838200"/>
            <a:ext cx="6172200" cy="5181601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24802" y="3124200"/>
            <a:ext cx="3657600" cy="2895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描述文字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24801" y="3124200"/>
            <a:ext cx="3657600" cy="2895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8" name="长方形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dirty="0"/>
              <a:t>单击此处编辑母版文本样式</a:t>
            </a:r>
          </a:p>
          <a:p>
            <a:pPr lvl="1" rtl="0"/>
            <a:r>
              <a:rPr lang="en-US" dirty="0"/>
              <a:t>第二级</a:t>
            </a:r>
          </a:p>
          <a:p>
            <a:pPr lvl="2" rtl="0"/>
            <a:r>
              <a:rPr lang="en-US" dirty="0"/>
              <a:t>第三级</a:t>
            </a:r>
          </a:p>
          <a:p>
            <a:pPr lvl="3" rtl="0"/>
            <a:r>
              <a:rPr lang="en-US" dirty="0"/>
              <a:t>第四级</a:t>
            </a:r>
          </a:p>
          <a:p>
            <a:pPr lvl="4" rtl="0"/>
            <a:r>
              <a:rPr lang="en-US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E00AAC4-D77A-4275-8824-F718A903C407}" type="datetime2">
              <a:rPr lang="zh-CN" altLang="en-US" smtClean="0"/>
              <a:t>2018年12月29日</a:t>
            </a:fld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9043838-BFF5-400C-B067-3DF4A5F395D6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b="1" dirty="0"/>
              <a:t>南大女篮</a:t>
            </a:r>
            <a:br>
              <a:rPr lang="en-US" altLang="zh-CN" b="1" dirty="0"/>
            </a:br>
            <a:r>
              <a:rPr lang="zh-CN" altLang="en-US" b="1" dirty="0"/>
              <a:t>数据分析</a:t>
            </a:r>
            <a:endParaRPr lang="en-US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77D3EC-93F6-4B89-AEE7-4D04A1C76702}"/>
              </a:ext>
            </a:extLst>
          </p:cNvPr>
          <p:cNvSpPr txBox="1">
            <a:spLocks/>
          </p:cNvSpPr>
          <p:nvPr/>
        </p:nvSpPr>
        <p:spPr>
          <a:xfrm>
            <a:off x="8256240" y="3886201"/>
            <a:ext cx="2779711" cy="1847055"/>
          </a:xfrm>
          <a:prstGeom prst="rect">
            <a:avLst/>
          </a:prstGeom>
        </p:spPr>
        <p:txBody>
          <a:bodyPr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小组成员：梅雨荷</a:t>
            </a:r>
            <a:endParaRPr lang="en-US" altLang="zh-CN"/>
          </a:p>
          <a:p>
            <a:r>
              <a:rPr lang="zh-CN" altLang="en-US"/>
              <a:t>                 曾嘉馨</a:t>
            </a:r>
            <a:endParaRPr lang="en-US" altLang="zh-CN"/>
          </a:p>
          <a:p>
            <a:r>
              <a:rPr lang="zh-CN" altLang="en-US"/>
              <a:t>                 杨清越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6935" y="-99392"/>
            <a:ext cx="10058400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查询具体比赛的上场球员名单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4" b="2409"/>
          <a:stretch>
            <a:fillRect/>
          </a:stretch>
        </p:blipFill>
        <p:spPr>
          <a:xfrm>
            <a:off x="981734" y="1268760"/>
            <a:ext cx="6358835" cy="4896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25453"/>
            <a:ext cx="10058400" cy="1143000"/>
          </a:xfrm>
        </p:spPr>
        <p:txBody>
          <a:bodyPr rtlCol="0"/>
          <a:lstStyle/>
          <a:p>
            <a:pPr rtl="0"/>
            <a:r>
              <a:rPr lang="zh-CN" altLang="en-US" b="1" dirty="0"/>
              <a:t>球员比赛数据输入</a:t>
            </a:r>
            <a:endParaRPr 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484784"/>
            <a:ext cx="7924858" cy="51054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3CF2907-1BC1-4854-8DF1-33632C6CE0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6" r="58939" b="1449"/>
          <a:stretch/>
        </p:blipFill>
        <p:spPr>
          <a:xfrm>
            <a:off x="9048328" y="1556791"/>
            <a:ext cx="2880320" cy="2646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16" y="-99392"/>
            <a:ext cx="10058400" cy="1143000"/>
          </a:xfrm>
        </p:spPr>
        <p:txBody>
          <a:bodyPr/>
          <a:lstStyle/>
          <a:p>
            <a:r>
              <a:rPr lang="zh-CN" altLang="en-US" dirty="0"/>
              <a:t>据比赛类型查询赛程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628800"/>
            <a:ext cx="8858315" cy="4872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484784"/>
            <a:ext cx="5499169" cy="479888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16080" y="1916832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注：若球员所在院系本身无球队则不占外援名额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1163140" y="404664"/>
            <a:ext cx="100584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查询外援名单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735960" y="443097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注：八强球队至多注册一个外援，其他球队至多注册两个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588" y="5767687"/>
            <a:ext cx="792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基于先前的外援名单视图创建外援数函数，并由此建立触发器实现功能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44" r="63336"/>
          <a:stretch>
            <a:fillRect/>
          </a:stretch>
        </p:blipFill>
        <p:spPr>
          <a:xfrm>
            <a:off x="407368" y="1730549"/>
            <a:ext cx="3461608" cy="353917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776" y="1254677"/>
            <a:ext cx="7929620" cy="4143405"/>
          </a:xfrm>
          <a:prstGeom prst="rect">
            <a:avLst/>
          </a:prstGeom>
        </p:spPr>
      </p:pic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623392" y="-95078"/>
            <a:ext cx="10058400" cy="1143000"/>
          </a:xfrm>
        </p:spPr>
        <p:txBody>
          <a:bodyPr rtlCol="0"/>
          <a:lstStyle/>
          <a:p>
            <a:r>
              <a:rPr lang="zh-CN" altLang="en-US" dirty="0"/>
              <a:t>限制球队外援人数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163140" y="404664"/>
            <a:ext cx="100584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外援名单更新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765209-E54F-4FAC-B24E-44780262D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02" t="13861" r="27012" b="13250"/>
          <a:stretch/>
        </p:blipFill>
        <p:spPr>
          <a:xfrm>
            <a:off x="925558" y="1196752"/>
            <a:ext cx="5738639" cy="5184576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2D24C010-89F2-4F94-9BF1-3081945B3252}"/>
              </a:ext>
            </a:extLst>
          </p:cNvPr>
          <p:cNvSpPr/>
          <p:nvPr/>
        </p:nvSpPr>
        <p:spPr>
          <a:xfrm>
            <a:off x="925558" y="1268760"/>
            <a:ext cx="5774331" cy="7920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C662CD6-C88C-4C16-9C09-2DA87D6F16CA}"/>
              </a:ext>
            </a:extLst>
          </p:cNvPr>
          <p:cNvSpPr/>
          <p:nvPr/>
        </p:nvSpPr>
        <p:spPr>
          <a:xfrm flipV="1">
            <a:off x="983432" y="5661247"/>
            <a:ext cx="1786066" cy="21602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74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4" y="332656"/>
            <a:ext cx="10058400" cy="1008112"/>
          </a:xfrm>
        </p:spPr>
        <p:txBody>
          <a:bodyPr rtlCol="0"/>
          <a:lstStyle/>
          <a:p>
            <a:pPr rtl="0"/>
            <a:r>
              <a:rPr lang="zh-CN" altLang="en-US" dirty="0"/>
              <a:t>参赛球员录入</a:t>
            </a:r>
            <a:endParaRPr lang="en-US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591944" y="609908"/>
            <a:ext cx="4536504" cy="571500"/>
          </a:xfrm>
        </p:spPr>
        <p:txBody>
          <a:bodyPr rtlCol="0">
            <a:normAutofit fontScale="92500"/>
          </a:bodyPr>
          <a:lstStyle/>
          <a:p>
            <a:pPr rtl="0"/>
            <a:r>
              <a:rPr lang="zh-CN" altLang="en-US" dirty="0"/>
              <a:t>注：确保参赛球员表与球员表对应</a:t>
            </a:r>
          </a:p>
        </p:txBody>
      </p:sp>
      <p:pic>
        <p:nvPicPr>
          <p:cNvPr id="12" name="内容占位符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1340768"/>
            <a:ext cx="6048672" cy="4422347"/>
          </a:xfrm>
          <a:prstGeom prst="rect">
            <a:avLst/>
          </a:prstGeom>
        </p:spPr>
      </p:pic>
      <p:pic>
        <p:nvPicPr>
          <p:cNvPr id="13" name="内容占位符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891065"/>
            <a:ext cx="4569648" cy="3321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首发人数限制</a:t>
            </a:r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700808"/>
            <a:ext cx="5904656" cy="4536504"/>
          </a:xfrm>
        </p:spPr>
      </p:pic>
      <p:pic>
        <p:nvPicPr>
          <p:cNvPr id="16" name="内容占位符 15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6"/>
          <a:stretch>
            <a:fillRect/>
          </a:stretch>
        </p:blipFill>
        <p:spPr>
          <a:xfrm>
            <a:off x="7032104" y="2492896"/>
            <a:ext cx="4093096" cy="2808312"/>
          </a:xfrm>
        </p:spPr>
      </p:pic>
      <p:cxnSp>
        <p:nvCxnSpPr>
          <p:cNvPr id="4" name="直接箭头连接符 3"/>
          <p:cNvCxnSpPr/>
          <p:nvPr/>
        </p:nvCxnSpPr>
        <p:spPr>
          <a:xfrm>
            <a:off x="767408" y="5805264"/>
            <a:ext cx="1296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裁判督场可选名单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4" y="1556791"/>
            <a:ext cx="4536504" cy="4773859"/>
          </a:xfrm>
        </p:spPr>
      </p:pic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266" y="1556791"/>
            <a:ext cx="4447808" cy="4680521"/>
          </a:xfrm>
        </p:spPr>
      </p:pic>
      <p:sp>
        <p:nvSpPr>
          <p:cNvPr id="10" name="文本占位符 2"/>
          <p:cNvSpPr txBox="1"/>
          <p:nvPr/>
        </p:nvSpPr>
        <p:spPr>
          <a:xfrm>
            <a:off x="5735960" y="692696"/>
            <a:ext cx="4536504" cy="129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993034" y="788511"/>
            <a:ext cx="3358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注：要求院系“避嫌”；满足不同</a:t>
            </a:r>
            <a:endParaRPr lang="en-US" altLang="zh-CN" dirty="0"/>
          </a:p>
          <a:p>
            <a:r>
              <a:rPr lang="zh-CN" altLang="en-US" dirty="0"/>
              <a:t>级别比赛裁判督场级别不同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2744" y="188640"/>
            <a:ext cx="10058400" cy="1143000"/>
          </a:xfrm>
        </p:spPr>
        <p:txBody>
          <a:bodyPr/>
          <a:lstStyle/>
          <a:p>
            <a:r>
              <a:rPr lang="zh-CN" altLang="en-US" dirty="0"/>
              <a:t>八强名单输出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84784"/>
            <a:ext cx="6017030" cy="5040560"/>
          </a:xfrm>
        </p:spPr>
      </p:pic>
      <p:sp>
        <p:nvSpPr>
          <p:cNvPr id="10" name="文本框 9"/>
          <p:cNvSpPr txBox="1"/>
          <p:nvPr/>
        </p:nvSpPr>
        <p:spPr>
          <a:xfrm>
            <a:off x="5087888" y="605235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注：依据小组赛积分排名，</a:t>
            </a:r>
            <a:endParaRPr lang="en-US" altLang="zh-CN" dirty="0"/>
          </a:p>
          <a:p>
            <a:r>
              <a:rPr lang="zh-CN" altLang="en-US" dirty="0"/>
              <a:t>每小组积分前两名入选八强，进入淘汰赛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b="1" dirty="0"/>
              <a:t>功能简介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800" y="1676400"/>
            <a:ext cx="10058400" cy="43434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3200" dirty="0"/>
              <a:t>一、面向球队的功能</a:t>
            </a:r>
          </a:p>
          <a:p>
            <a:pPr marL="0" indent="0" rtl="0">
              <a:buNone/>
            </a:pPr>
            <a:endParaRPr lang="zh-CN" altLang="en-US" dirty="0"/>
          </a:p>
          <a:p>
            <a:pPr marL="0" indent="0" rtl="0">
              <a:buNone/>
            </a:pPr>
            <a:r>
              <a:rPr lang="en-US" sz="2800" dirty="0"/>
              <a:t>1</a:t>
            </a:r>
            <a:r>
              <a:rPr lang="zh-CN" altLang="en-US" sz="2800" dirty="0"/>
              <a:t>）参赛球员录入</a:t>
            </a:r>
          </a:p>
          <a:p>
            <a:pPr marL="0" indent="0" rtl="0">
              <a:buNone/>
            </a:pPr>
            <a:r>
              <a:rPr lang="en-US" sz="2800" dirty="0"/>
              <a:t>2</a:t>
            </a:r>
            <a:r>
              <a:rPr lang="zh-CN" altLang="en-US" sz="2800" dirty="0"/>
              <a:t>）赛程查询</a:t>
            </a:r>
          </a:p>
          <a:p>
            <a:pPr marL="0" indent="0" rtl="0">
              <a:buNone/>
            </a:pPr>
            <a:r>
              <a:rPr lang="en-US" altLang="zh-CN" sz="2800" dirty="0"/>
              <a:t>3</a:t>
            </a:r>
            <a:r>
              <a:rPr lang="zh-CN" altLang="en-US" sz="2800" dirty="0"/>
              <a:t>）外援名单查询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淘汰赛对决名单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649305"/>
            <a:ext cx="5245591" cy="4455624"/>
          </a:xfrm>
        </p:spPr>
      </p:pic>
      <p:sp>
        <p:nvSpPr>
          <p:cNvPr id="9" name="文本占位符 2"/>
          <p:cNvSpPr txBox="1"/>
          <p:nvPr/>
        </p:nvSpPr>
        <p:spPr>
          <a:xfrm>
            <a:off x="5735960" y="692696"/>
            <a:ext cx="4536504" cy="98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623500" y="753071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注：四个小组前两名进入淘汰赛，并按照小组第一名</a:t>
            </a:r>
            <a:endParaRPr lang="en-US" altLang="zh-CN" dirty="0"/>
          </a:p>
          <a:p>
            <a:r>
              <a:rPr lang="zh-CN" altLang="en-US" dirty="0"/>
              <a:t>与另一小组第二名</a:t>
            </a:r>
            <a:r>
              <a:rPr lang="en-US" altLang="zh-CN" dirty="0"/>
              <a:t>PK</a:t>
            </a:r>
            <a:r>
              <a:rPr lang="zh-CN" altLang="en-US" dirty="0"/>
              <a:t>的规则确定对决名单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zh-CN" altLang="en-US" dirty="0"/>
              <a:t>得分王查询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700808"/>
            <a:ext cx="6163269" cy="4123379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E12AD00-061C-4E03-8C3B-64F53A9545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1875513"/>
            <a:ext cx="4846637" cy="3773967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C0B3F99-F559-4428-964A-166052EB2DEE}"/>
              </a:ext>
            </a:extLst>
          </p:cNvPr>
          <p:cNvSpPr txBox="1"/>
          <p:nvPr/>
        </p:nvSpPr>
        <p:spPr>
          <a:xfrm>
            <a:off x="5951984" y="650974"/>
            <a:ext cx="4570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注：若得分王为外援应输出所在球队院系；</a:t>
            </a:r>
            <a:endParaRPr lang="en-US" altLang="zh-CN" dirty="0"/>
          </a:p>
          <a:p>
            <a:r>
              <a:rPr lang="zh-CN" altLang="en-US" dirty="0"/>
              <a:t>得分王不只一个应该全部输出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积分实时更新</a:t>
            </a:r>
          </a:p>
        </p:txBody>
      </p:sp>
      <p:pic>
        <p:nvPicPr>
          <p:cNvPr id="5" name="内容占位符 4" descr="2P]~IS_BCAY$${2C9~[E6~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9755" y="2290445"/>
            <a:ext cx="3618027" cy="3924029"/>
          </a:xfrm>
          <a:prstGeom prst="rect">
            <a:avLst/>
          </a:prstGeom>
        </p:spPr>
      </p:pic>
      <p:sp>
        <p:nvSpPr>
          <p:cNvPr id="4" name="图片 7"/>
          <p:cNvSpPr/>
          <p:nvPr/>
        </p:nvSpPr>
        <p:spPr>
          <a:xfrm>
            <a:off x="5160000" y="2412031"/>
            <a:ext cx="1872000" cy="2033938"/>
          </a:xfrm>
        </p:spPr>
      </p:sp>
      <p:pic>
        <p:nvPicPr>
          <p:cNvPr id="6" name="图片 5" descr="RY$4Y]F8YDI]B(4T9)B(1_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620" y="2369185"/>
            <a:ext cx="3618027" cy="39240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积分实时更新</a:t>
            </a:r>
          </a:p>
        </p:txBody>
      </p:sp>
      <p:sp>
        <p:nvSpPr>
          <p:cNvPr id="4" name="图片 7"/>
          <p:cNvSpPr/>
          <p:nvPr/>
        </p:nvSpPr>
        <p:spPr>
          <a:xfrm>
            <a:off x="5160000" y="2412031"/>
            <a:ext cx="1872000" cy="2033938"/>
          </a:xfrm>
        </p:spPr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5004435"/>
            <a:ext cx="4169091" cy="972007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3"/>
          <a:srcRect t="12213" b="20547"/>
          <a:stretch>
            <a:fillRect/>
          </a:stretch>
        </p:blipFill>
        <p:spPr>
          <a:xfrm>
            <a:off x="6699250" y="5008245"/>
            <a:ext cx="4102735" cy="9683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1765300"/>
            <a:ext cx="4168140" cy="2921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450" y="2411730"/>
            <a:ext cx="6457602" cy="1044008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1415415" y="2226310"/>
            <a:ext cx="935990" cy="3600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487170" y="3045460"/>
            <a:ext cx="864235" cy="3600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积分实时更新</a:t>
            </a:r>
          </a:p>
        </p:txBody>
      </p:sp>
      <p:sp>
        <p:nvSpPr>
          <p:cNvPr id="4" name="图片 7"/>
          <p:cNvSpPr/>
          <p:nvPr/>
        </p:nvSpPr>
        <p:spPr>
          <a:xfrm>
            <a:off x="5160000" y="2412031"/>
            <a:ext cx="1872000" cy="2033938"/>
          </a:xfrm>
        </p:spPr>
      </p:sp>
      <p:sp>
        <p:nvSpPr>
          <p:cNvPr id="13" name="椭圆 12"/>
          <p:cNvSpPr/>
          <p:nvPr/>
        </p:nvSpPr>
        <p:spPr>
          <a:xfrm>
            <a:off x="1415415" y="2226310"/>
            <a:ext cx="935990" cy="3600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487170" y="3045460"/>
            <a:ext cx="864235" cy="3600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" y="1804035"/>
            <a:ext cx="6862879" cy="32040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7482"/>
          <a:stretch>
            <a:fillRect/>
          </a:stretch>
        </p:blipFill>
        <p:spPr>
          <a:xfrm>
            <a:off x="5825490" y="3598545"/>
            <a:ext cx="5378450" cy="11880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t="51150"/>
          <a:stretch>
            <a:fillRect/>
          </a:stretch>
        </p:blipFill>
        <p:spPr>
          <a:xfrm>
            <a:off x="5825490" y="4786630"/>
            <a:ext cx="5299710" cy="1389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zh-CN" altLang="en-US" dirty="0"/>
              <a:t>球队赛季数据查询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84220" y="6588760"/>
            <a:ext cx="107315" cy="76200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58850" y="4216400"/>
            <a:ext cx="7604254" cy="10080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50" y="2853055"/>
            <a:ext cx="4966857" cy="11520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50" y="1882775"/>
            <a:ext cx="102362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ut/>
      </p:transition>
    </mc:Choice>
    <mc:Fallback xmlns="">
      <p:transition spd="med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3330" y="3024505"/>
            <a:ext cx="10058400" cy="1143000"/>
          </a:xfrm>
        </p:spPr>
        <p:txBody>
          <a:bodyPr rtlCol="0"/>
          <a:lstStyle/>
          <a:p>
            <a:pPr algn="ctr" rtl="0"/>
            <a:r>
              <a:rPr lang="en-US" sz="4000" b="1" dirty="0"/>
              <a:t>Thanks for your listening.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b="1" dirty="0"/>
              <a:t>功能简介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800" y="1676400"/>
            <a:ext cx="10058400" cy="43434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3200" dirty="0"/>
              <a:t>二、面向球员的功能</a:t>
            </a:r>
          </a:p>
          <a:p>
            <a:pPr marL="0" indent="0" rtl="0">
              <a:buNone/>
            </a:pPr>
            <a:endParaRPr lang="zh-CN" altLang="en-US" dirty="0"/>
          </a:p>
          <a:p>
            <a:pPr marL="0" indent="0" rtl="0">
              <a:buNone/>
            </a:pPr>
            <a:r>
              <a:rPr lang="en-US" altLang="zh-CN" sz="2800" dirty="0">
                <a:sym typeface="+mn-ea"/>
              </a:rPr>
              <a:t>1</a:t>
            </a:r>
            <a:r>
              <a:rPr lang="zh-CN" altLang="en-US" sz="2800" dirty="0">
                <a:sym typeface="+mn-ea"/>
              </a:rPr>
              <a:t>）得分王查询</a:t>
            </a:r>
            <a:endParaRPr lang="zh-CN" altLang="en-US" sz="2800" dirty="0"/>
          </a:p>
          <a:p>
            <a:pPr marL="0" indent="0" rtl="0">
              <a:buNone/>
            </a:pPr>
            <a:r>
              <a:rPr lang="en-US" altLang="zh-CN" sz="2800" dirty="0">
                <a:sym typeface="+mn-ea"/>
              </a:rPr>
              <a:t>2</a:t>
            </a:r>
            <a:r>
              <a:rPr lang="zh-CN" altLang="en-US" sz="2800" dirty="0">
                <a:sym typeface="+mn-ea"/>
              </a:rPr>
              <a:t>）单场比赛数据查询</a:t>
            </a:r>
          </a:p>
          <a:p>
            <a:pPr marL="0" indent="0" rtl="0">
              <a:buNone/>
            </a:pPr>
            <a:r>
              <a:rPr lang="en-US" altLang="zh-CN" sz="2800" dirty="0"/>
              <a:t>3</a:t>
            </a:r>
            <a:r>
              <a:rPr lang="zh-CN" altLang="en-US" sz="2800" dirty="0"/>
              <a:t>）赛季数据统计与分析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b="1" dirty="0"/>
              <a:t>功能简介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800" y="1676400"/>
            <a:ext cx="10058400" cy="43434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3200" dirty="0">
                <a:sym typeface="+mn-ea"/>
              </a:rPr>
              <a:t>三、面向篮协成员的功能</a:t>
            </a:r>
          </a:p>
          <a:p>
            <a:pPr marL="0" indent="0" rtl="0">
              <a:buNone/>
            </a:pPr>
            <a:endParaRPr lang="zh-CN" altLang="en-US" dirty="0">
              <a:sym typeface="+mn-ea"/>
            </a:endParaRPr>
          </a:p>
          <a:p>
            <a:pPr marL="0" indent="0" rtl="0">
              <a:buNone/>
            </a:pPr>
            <a:r>
              <a:rPr lang="en-US" altLang="zh-CN" sz="2800" dirty="0"/>
              <a:t>1</a:t>
            </a:r>
            <a:r>
              <a:rPr lang="zh-CN" altLang="en-US" sz="2800" dirty="0"/>
              <a:t>）赛事信息录入</a:t>
            </a:r>
          </a:p>
          <a:p>
            <a:pPr marL="0" indent="0" rtl="0">
              <a:buNone/>
            </a:pPr>
            <a:r>
              <a:rPr lang="en-US" altLang="zh-CN" sz="2800" dirty="0">
                <a:sym typeface="+mn-ea"/>
              </a:rPr>
              <a:t>2</a:t>
            </a:r>
            <a:r>
              <a:rPr lang="zh-CN" altLang="en-US" sz="2800" dirty="0">
                <a:sym typeface="+mn-ea"/>
              </a:rPr>
              <a:t>）球员比赛信息录入</a:t>
            </a:r>
            <a:endParaRPr lang="zh-CN" altLang="en-US" sz="2800" dirty="0"/>
          </a:p>
          <a:p>
            <a:pPr marL="0" indent="0" rtl="0">
              <a:buNone/>
            </a:pPr>
            <a:r>
              <a:rPr lang="en-US" altLang="zh-CN" sz="2800" dirty="0">
                <a:sym typeface="+mn-ea"/>
              </a:rPr>
              <a:t>3</a:t>
            </a:r>
            <a:r>
              <a:rPr lang="zh-CN" altLang="en-US" sz="2800" dirty="0">
                <a:sym typeface="+mn-ea"/>
              </a:rPr>
              <a:t>）赛前裁判、督场安排</a:t>
            </a:r>
            <a:endParaRPr lang="en-US" sz="2800" dirty="0"/>
          </a:p>
          <a:p>
            <a:pPr marL="0" indent="0" rtl="0">
              <a:buNone/>
            </a:pP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/>
              <a:t>表的设计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2351584" y="1698578"/>
            <a:ext cx="3816424" cy="2078744"/>
            <a:chOff x="814374" y="1672495"/>
            <a:chExt cx="3816424" cy="2078744"/>
          </a:xfrm>
        </p:grpSpPr>
        <p:grpSp>
          <p:nvGrpSpPr>
            <p:cNvPr id="6" name="组合 5"/>
            <p:cNvGrpSpPr/>
            <p:nvPr/>
          </p:nvGrpSpPr>
          <p:grpSpPr>
            <a:xfrm>
              <a:off x="814374" y="1700808"/>
              <a:ext cx="3816424" cy="2050431"/>
              <a:chOff x="727542" y="2221731"/>
              <a:chExt cx="2632155" cy="1414165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00" t="13650" r="55900" b="70733"/>
              <a:stretch>
                <a:fillRect/>
              </a:stretch>
            </p:blipFill>
            <p:spPr>
              <a:xfrm>
                <a:off x="767408" y="2564904"/>
                <a:ext cx="2592289" cy="1070992"/>
              </a:xfrm>
              <a:prstGeom prst="rect">
                <a:avLst/>
              </a:prstGeom>
            </p:spPr>
          </p:pic>
          <p:sp>
            <p:nvSpPr>
              <p:cNvPr id="5" name="文本框 4"/>
              <p:cNvSpPr txBox="1"/>
              <p:nvPr/>
            </p:nvSpPr>
            <p:spPr>
              <a:xfrm>
                <a:off x="727542" y="2221731"/>
                <a:ext cx="629959" cy="318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Team</a:t>
                </a: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3600055" y="1672495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球队</a:t>
              </a:r>
              <a:r>
                <a:rPr lang="zh-CN" altLang="en-US" dirty="0"/>
                <a:t>表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433011" y="4077072"/>
            <a:ext cx="3662989" cy="2027942"/>
            <a:chOff x="865525" y="4077072"/>
            <a:chExt cx="3662989" cy="2027942"/>
          </a:xfrm>
        </p:grpSpPr>
        <p:grpSp>
          <p:nvGrpSpPr>
            <p:cNvPr id="31" name="组合 30"/>
            <p:cNvGrpSpPr/>
            <p:nvPr/>
          </p:nvGrpSpPr>
          <p:grpSpPr>
            <a:xfrm>
              <a:off x="865525" y="4077072"/>
              <a:ext cx="3662989" cy="2027942"/>
              <a:chOff x="5740121" y="4491565"/>
              <a:chExt cx="3662989" cy="2027942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200" t="13250" r="54900" b="69950"/>
              <a:stretch>
                <a:fillRect/>
              </a:stretch>
            </p:blipFill>
            <p:spPr>
              <a:xfrm>
                <a:off x="5812129" y="4966651"/>
                <a:ext cx="3590981" cy="1552856"/>
              </a:xfrm>
              <a:prstGeom prst="rect">
                <a:avLst/>
              </a:prstGeom>
            </p:spPr>
          </p:pic>
          <p:sp>
            <p:nvSpPr>
              <p:cNvPr id="30" name="文本框 29"/>
              <p:cNvSpPr txBox="1"/>
              <p:nvPr/>
            </p:nvSpPr>
            <p:spPr>
              <a:xfrm>
                <a:off x="5740121" y="4491565"/>
                <a:ext cx="11673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Player</a:t>
                </a:r>
                <a:endParaRPr lang="en-US" altLang="zh-CN" dirty="0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3574091" y="4120050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球员</a:t>
              </a:r>
              <a:r>
                <a:rPr lang="zh-CN" altLang="en-US" dirty="0"/>
                <a:t>表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032104" y="2770062"/>
            <a:ext cx="3212147" cy="2014520"/>
            <a:chOff x="7392144" y="3717032"/>
            <a:chExt cx="3212147" cy="2014520"/>
          </a:xfrm>
        </p:grpSpPr>
        <p:grpSp>
          <p:nvGrpSpPr>
            <p:cNvPr id="33" name="组合 32"/>
            <p:cNvGrpSpPr/>
            <p:nvPr/>
          </p:nvGrpSpPr>
          <p:grpSpPr>
            <a:xfrm>
              <a:off x="7392144" y="3717032"/>
              <a:ext cx="3212147" cy="2014520"/>
              <a:chOff x="8760296" y="2688743"/>
              <a:chExt cx="3212147" cy="2014520"/>
            </a:xfrm>
          </p:grpSpPr>
          <p:pic>
            <p:nvPicPr>
              <p:cNvPr id="26" name="图片 2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200" t="13250" r="55600" b="67850"/>
              <a:stretch>
                <a:fillRect/>
              </a:stretch>
            </p:blipFill>
            <p:spPr>
              <a:xfrm>
                <a:off x="8866731" y="3150408"/>
                <a:ext cx="3105712" cy="1552855"/>
              </a:xfrm>
              <a:prstGeom prst="rect">
                <a:avLst/>
              </a:prstGeom>
            </p:spPr>
          </p:pic>
          <p:sp>
            <p:nvSpPr>
              <p:cNvPr id="32" name="文本框 31"/>
              <p:cNvSpPr txBox="1"/>
              <p:nvPr/>
            </p:nvSpPr>
            <p:spPr>
              <a:xfrm>
                <a:off x="8760296" y="2688743"/>
                <a:ext cx="10084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Match</a:t>
                </a:r>
                <a:endParaRPr lang="en-US" altLang="zh-CN" sz="2800" dirty="0"/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9624392" y="3748970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比赛</a:t>
              </a:r>
              <a:r>
                <a:rPr lang="zh-CN" altLang="en-US" dirty="0"/>
                <a:t>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298030" y="1772816"/>
            <a:ext cx="3229000" cy="2522455"/>
            <a:chOff x="1136428" y="1016383"/>
            <a:chExt cx="2770008" cy="2163896"/>
          </a:xfrm>
        </p:grpSpPr>
        <p:grpSp>
          <p:nvGrpSpPr>
            <p:cNvPr id="3" name="组合 2"/>
            <p:cNvGrpSpPr/>
            <p:nvPr/>
          </p:nvGrpSpPr>
          <p:grpSpPr>
            <a:xfrm>
              <a:off x="1136428" y="1020039"/>
              <a:ext cx="2612614" cy="2160240"/>
              <a:chOff x="437382" y="3789040"/>
              <a:chExt cx="2612614" cy="2160240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09" t="13649" r="55991" b="61151"/>
              <a:stretch>
                <a:fillRect/>
              </a:stretch>
            </p:blipFill>
            <p:spPr>
              <a:xfrm>
                <a:off x="529716" y="4221088"/>
                <a:ext cx="2520280" cy="1728192"/>
              </a:xfrm>
              <a:prstGeom prst="rect">
                <a:avLst/>
              </a:prstGeom>
            </p:spPr>
          </p:pic>
          <p:sp>
            <p:nvSpPr>
              <p:cNvPr id="5" name="文本框 4"/>
              <p:cNvSpPr txBox="1"/>
              <p:nvPr/>
            </p:nvSpPr>
            <p:spPr>
              <a:xfrm>
                <a:off x="437382" y="3789040"/>
                <a:ext cx="1252974" cy="3432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 err="1"/>
                  <a:t>Playerscore</a:t>
                </a:r>
                <a:endParaRPr lang="en-US" altLang="zh-CN" dirty="0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567608" y="101638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比赛数据表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298030" y="4548930"/>
            <a:ext cx="3440805" cy="1619032"/>
            <a:chOff x="1089046" y="4330248"/>
            <a:chExt cx="2742214" cy="1290318"/>
          </a:xfrm>
        </p:grpSpPr>
        <p:grpSp>
          <p:nvGrpSpPr>
            <p:cNvPr id="12" name="组合 11"/>
            <p:cNvGrpSpPr/>
            <p:nvPr/>
          </p:nvGrpSpPr>
          <p:grpSpPr>
            <a:xfrm>
              <a:off x="1089046" y="4350405"/>
              <a:ext cx="2660455" cy="1270161"/>
              <a:chOff x="4875707" y="4711342"/>
              <a:chExt cx="2660455" cy="1270161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200" t="14300" r="55600" b="72630"/>
              <a:stretch>
                <a:fillRect/>
              </a:stretch>
            </p:blipFill>
            <p:spPr>
              <a:xfrm>
                <a:off x="4943872" y="5085184"/>
                <a:ext cx="2592290" cy="896319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4875707" y="4711342"/>
                <a:ext cx="1250715" cy="318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 err="1"/>
                  <a:t>Playermatch</a:t>
                </a:r>
                <a:endParaRPr lang="en-US" altLang="zh-CN" dirty="0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2492432" y="433024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球员上场表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384032" y="4534412"/>
            <a:ext cx="2982051" cy="1556240"/>
            <a:chOff x="4151784" y="3658992"/>
            <a:chExt cx="2706980" cy="1412689"/>
          </a:xfrm>
        </p:grpSpPr>
        <p:grpSp>
          <p:nvGrpSpPr>
            <p:cNvPr id="9" name="组合 8"/>
            <p:cNvGrpSpPr/>
            <p:nvPr/>
          </p:nvGrpSpPr>
          <p:grpSpPr>
            <a:xfrm>
              <a:off x="4151784" y="3672171"/>
              <a:ext cx="2655330" cy="1399510"/>
              <a:chOff x="5548314" y="3973706"/>
              <a:chExt cx="2655330" cy="139951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05" t="14037" r="54995" b="71263"/>
              <a:stretch>
                <a:fillRect/>
              </a:stretch>
            </p:blipFill>
            <p:spPr>
              <a:xfrm>
                <a:off x="5611355" y="4365104"/>
                <a:ext cx="2592289" cy="1008112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5548314" y="3973706"/>
                <a:ext cx="6633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Staff</a:t>
                </a:r>
                <a:endParaRPr lang="en-US" altLang="zh-CN" dirty="0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5519936" y="365899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裁判督场表</a:t>
              </a:r>
            </a:p>
          </p:txBody>
        </p:sp>
      </p:grp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/>
              <a:t>表的设计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6023992" y="2132856"/>
            <a:ext cx="3932675" cy="1585539"/>
            <a:chOff x="4416219" y="2057265"/>
            <a:chExt cx="2831910" cy="1141743"/>
          </a:xfrm>
        </p:grpSpPr>
        <p:grpSp>
          <p:nvGrpSpPr>
            <p:cNvPr id="6" name="组合 5"/>
            <p:cNvGrpSpPr/>
            <p:nvPr/>
          </p:nvGrpSpPr>
          <p:grpSpPr>
            <a:xfrm>
              <a:off x="4416219" y="2059098"/>
              <a:ext cx="2831910" cy="1139910"/>
              <a:chOff x="7080515" y="4161298"/>
              <a:chExt cx="2831910" cy="1139910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00" t="13649" r="53100" b="74801"/>
              <a:stretch>
                <a:fillRect/>
              </a:stretch>
            </p:blipFill>
            <p:spPr>
              <a:xfrm>
                <a:off x="7104112" y="4509120"/>
                <a:ext cx="2808313" cy="792088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7080515" y="4161298"/>
                <a:ext cx="863430" cy="288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Schedule</a:t>
                </a: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6364587" y="205726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赛程表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BBD6641E-488A-4A3D-BA0A-0F659F6641BE}"/>
              </a:ext>
            </a:extLst>
          </p:cNvPr>
          <p:cNvSpPr txBox="1"/>
          <p:nvPr/>
        </p:nvSpPr>
        <p:spPr>
          <a:xfrm>
            <a:off x="3714160" y="937205"/>
            <a:ext cx="8585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注：</a:t>
            </a:r>
            <a:r>
              <a:rPr lang="en-US" altLang="zh-CN" dirty="0"/>
              <a:t>	</a:t>
            </a:r>
            <a:r>
              <a:rPr lang="zh-CN" altLang="en-US" dirty="0"/>
              <a:t>这里的</a:t>
            </a:r>
            <a:r>
              <a:rPr lang="en-US" altLang="zh-CN" dirty="0" err="1"/>
              <a:t>Playerscore</a:t>
            </a:r>
            <a:r>
              <a:rPr lang="zh-CN" altLang="en-US" dirty="0"/>
              <a:t>和</a:t>
            </a:r>
            <a:r>
              <a:rPr lang="en-US" altLang="zh-CN" dirty="0" err="1"/>
              <a:t>Playermatch</a:t>
            </a:r>
            <a:r>
              <a:rPr lang="zh-CN" altLang="en-US" dirty="0"/>
              <a:t>表未包含</a:t>
            </a:r>
            <a:r>
              <a:rPr lang="en-US" altLang="zh-CN" dirty="0" err="1"/>
              <a:t>pname</a:t>
            </a:r>
            <a:r>
              <a:rPr lang="zh-CN" altLang="en-US" dirty="0"/>
              <a:t>字段是为了保证第三范式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因此后续建立了视图以方便查询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7606FF-73AB-4BC8-8278-21FE263B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/>
              <a:t>数据完整性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64EB7A-8CD9-49D8-9B88-F203236C3B11}"/>
              </a:ext>
            </a:extLst>
          </p:cNvPr>
          <p:cNvSpPr txBox="1"/>
          <p:nvPr/>
        </p:nvSpPr>
        <p:spPr>
          <a:xfrm>
            <a:off x="1066800" y="4855132"/>
            <a:ext cx="9781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规则</a:t>
            </a:r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/>
              <a:t>Player</a:t>
            </a:r>
            <a:r>
              <a:rPr lang="zh-CN" altLang="en-US" dirty="0"/>
              <a:t>、</a:t>
            </a:r>
            <a:r>
              <a:rPr lang="en-US" altLang="zh-CN" dirty="0"/>
              <a:t>staff</a:t>
            </a:r>
            <a:r>
              <a:rPr lang="zh-CN" altLang="en-US" dirty="0"/>
              <a:t>表中</a:t>
            </a:r>
            <a:r>
              <a:rPr lang="en-US" altLang="zh-CN" dirty="0"/>
              <a:t>grade</a:t>
            </a:r>
            <a:r>
              <a:rPr lang="zh-CN" altLang="en-US" dirty="0"/>
              <a:t>列建立约束限制球员年龄，必须为大一至大四本科生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DBEC24-8046-4523-8CE6-B197907681EA}"/>
              </a:ext>
            </a:extLst>
          </p:cNvPr>
          <p:cNvSpPr txBox="1"/>
          <p:nvPr/>
        </p:nvSpPr>
        <p:spPr>
          <a:xfrm>
            <a:off x="1066800" y="1844824"/>
            <a:ext cx="9073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约束</a:t>
            </a:r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/>
              <a:t>Team</a:t>
            </a:r>
            <a:r>
              <a:rPr lang="zh-CN" altLang="en-US" dirty="0"/>
              <a:t>表中对</a:t>
            </a:r>
            <a:r>
              <a:rPr lang="en-US" altLang="zh-CN" dirty="0" err="1"/>
              <a:t>bq</a:t>
            </a:r>
            <a:r>
              <a:rPr lang="zh-CN" altLang="en-US" dirty="0"/>
              <a:t>（上赛季是否为八强）列建立约束，字段内容只能为“是”或“否”</a:t>
            </a:r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 err="1"/>
              <a:t>Playermatch</a:t>
            </a:r>
            <a:r>
              <a:rPr lang="zh-CN" altLang="en-US" dirty="0"/>
              <a:t>表中对</a:t>
            </a:r>
            <a:r>
              <a:rPr lang="en-US" altLang="zh-CN" dirty="0" err="1"/>
              <a:t>ptype</a:t>
            </a:r>
            <a:r>
              <a:rPr lang="zh-CN" altLang="en-US" dirty="0"/>
              <a:t>（首发</a:t>
            </a:r>
            <a:r>
              <a:rPr lang="en-US" altLang="zh-CN" dirty="0"/>
              <a:t>or</a:t>
            </a:r>
            <a:r>
              <a:rPr lang="zh-CN" altLang="en-US" dirty="0"/>
              <a:t>替补）建立约束，只能为“首发”或“替补”</a:t>
            </a:r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/>
              <a:t>Staff</a:t>
            </a:r>
            <a:r>
              <a:rPr lang="zh-CN" altLang="en-US" dirty="0"/>
              <a:t>表中对</a:t>
            </a:r>
            <a:r>
              <a:rPr lang="en-US" altLang="zh-CN" dirty="0" err="1"/>
              <a:t>stype</a:t>
            </a:r>
            <a:r>
              <a:rPr lang="zh-CN" altLang="en-US" dirty="0"/>
              <a:t>（人员类型）列建立约束，只能为“裁判”或“督场”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D55DC2-1571-42A3-8646-8B0FCBB22D9F}"/>
              </a:ext>
            </a:extLst>
          </p:cNvPr>
          <p:cNvSpPr txBox="1"/>
          <p:nvPr/>
        </p:nvSpPr>
        <p:spPr>
          <a:xfrm>
            <a:off x="1066800" y="3212976"/>
            <a:ext cx="9997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默认值</a:t>
            </a:r>
            <a:endParaRPr lang="en-US" altLang="zh-CN" dirty="0"/>
          </a:p>
          <a:p>
            <a:r>
              <a:rPr lang="en-US" altLang="zh-CN" dirty="0"/>
              <a:t>Team</a:t>
            </a:r>
            <a:r>
              <a:rPr lang="zh-CN" altLang="en-US" dirty="0"/>
              <a:t>表中设定</a:t>
            </a:r>
            <a:r>
              <a:rPr lang="en-US" altLang="zh-CN" dirty="0" err="1"/>
              <a:t>bq</a:t>
            </a:r>
            <a:r>
              <a:rPr lang="zh-CN" altLang="en-US" dirty="0"/>
              <a:t>列默认值为“否”</a:t>
            </a:r>
            <a:endParaRPr lang="en-US" altLang="zh-CN" dirty="0"/>
          </a:p>
          <a:p>
            <a:r>
              <a:rPr lang="en-US" altLang="zh-CN" dirty="0" err="1"/>
              <a:t>Playermatch</a:t>
            </a:r>
            <a:r>
              <a:rPr lang="zh-CN" altLang="en-US" dirty="0"/>
              <a:t>表中设定</a:t>
            </a:r>
            <a:r>
              <a:rPr lang="en-US" altLang="zh-CN" dirty="0"/>
              <a:t>pts</a:t>
            </a:r>
            <a:r>
              <a:rPr lang="zh-CN" altLang="en-US" dirty="0"/>
              <a:t>（得分）、</a:t>
            </a:r>
            <a:r>
              <a:rPr lang="en-US" altLang="zh-CN" dirty="0"/>
              <a:t>fouls</a:t>
            </a:r>
            <a:r>
              <a:rPr lang="zh-CN" altLang="en-US" dirty="0"/>
              <a:t>（犯规）默认为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 err="1"/>
              <a:t>asts</a:t>
            </a:r>
            <a:r>
              <a:rPr lang="zh-CN" altLang="en-US" dirty="0"/>
              <a:t>（助攻）</a:t>
            </a:r>
            <a:r>
              <a:rPr lang="en-US" altLang="zh-CN" dirty="0" err="1"/>
              <a:t>rebs</a:t>
            </a:r>
            <a:r>
              <a:rPr lang="zh-CN" altLang="en-US" dirty="0"/>
              <a:t>（篮板）</a:t>
            </a:r>
            <a:r>
              <a:rPr lang="en-US" altLang="zh-CN" dirty="0" err="1"/>
              <a:t>stls</a:t>
            </a:r>
            <a:r>
              <a:rPr lang="zh-CN" altLang="en-US" dirty="0"/>
              <a:t>（抢断）</a:t>
            </a:r>
            <a:r>
              <a:rPr lang="en-US" altLang="zh-CN" dirty="0"/>
              <a:t>fts</a:t>
            </a:r>
            <a:r>
              <a:rPr lang="zh-CN" altLang="en-US" dirty="0"/>
              <a:t>（罚球）默认为空（由于数据不全，部分源数据不包括这些具体信息，若默认为零不符合实际）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34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A58613-4090-46B1-8541-1965D3BF8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2" t="34815" r="45603" b="38869"/>
          <a:stretch/>
        </p:blipFill>
        <p:spPr>
          <a:xfrm>
            <a:off x="948587" y="4149080"/>
            <a:ext cx="3438105" cy="208823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016494-18D3-4845-B6D1-A90F501E70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1" t="35300" r="43000" b="40550"/>
          <a:stretch/>
        </p:blipFill>
        <p:spPr>
          <a:xfrm>
            <a:off x="1118308" y="537976"/>
            <a:ext cx="3312368" cy="16561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56B6D4E-848C-42A0-AE04-44284D604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0" t="34494" r="47040" b="39256"/>
          <a:stretch/>
        </p:blipFill>
        <p:spPr>
          <a:xfrm>
            <a:off x="7824192" y="4509120"/>
            <a:ext cx="2808313" cy="1800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FA8B18-829C-406C-919A-14F2A5098D6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7" t="34650" r="43101" b="39100"/>
          <a:stretch/>
        </p:blipFill>
        <p:spPr>
          <a:xfrm>
            <a:off x="7618336" y="424483"/>
            <a:ext cx="3220023" cy="1800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62B177A-D563-4E86-8BD1-7AC9EB27988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30856" r="52400" b="37644"/>
          <a:stretch/>
        </p:blipFill>
        <p:spPr>
          <a:xfrm>
            <a:off x="4567672" y="2060848"/>
            <a:ext cx="2880320" cy="216024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5E907A44-3B7D-4A8E-8EF7-6FC62C922E79}"/>
              </a:ext>
            </a:extLst>
          </p:cNvPr>
          <p:cNvSpPr txBox="1"/>
          <p:nvPr/>
        </p:nvSpPr>
        <p:spPr>
          <a:xfrm>
            <a:off x="2016467" y="2339588"/>
            <a:ext cx="130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赛季总</a:t>
            </a:r>
            <a:r>
              <a:rPr lang="en-US" altLang="zh-CN" dirty="0" err="1"/>
              <a:t>mvp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F06E8A-E3CB-4AD4-B09F-867DAD7ED8FD}"/>
              </a:ext>
            </a:extLst>
          </p:cNvPr>
          <p:cNvSpPr txBox="1"/>
          <p:nvPr/>
        </p:nvSpPr>
        <p:spPr>
          <a:xfrm>
            <a:off x="5227811" y="432445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球员信息查询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F17D58D-8012-4703-9B42-3134CB6BAC86}"/>
              </a:ext>
            </a:extLst>
          </p:cNvPr>
          <p:cNvSpPr txBox="1"/>
          <p:nvPr/>
        </p:nvSpPr>
        <p:spPr>
          <a:xfrm>
            <a:off x="8558933" y="23395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赛季篮板王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553C6C7-119F-450C-9AA1-90179FCE358C}"/>
              </a:ext>
            </a:extLst>
          </p:cNvPr>
          <p:cNvSpPr txBox="1"/>
          <p:nvPr/>
        </p:nvSpPr>
        <p:spPr>
          <a:xfrm>
            <a:off x="1998225" y="376221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赛季助攻王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32827E8-D4E3-41DD-9A9B-4053F2736554}"/>
              </a:ext>
            </a:extLst>
          </p:cNvPr>
          <p:cNvSpPr txBox="1"/>
          <p:nvPr/>
        </p:nvSpPr>
        <p:spPr>
          <a:xfrm>
            <a:off x="8558933" y="410744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赛季抢断王</a:t>
            </a:r>
          </a:p>
        </p:txBody>
      </p:sp>
    </p:spTree>
    <p:extLst>
      <p:ext uri="{BB962C8B-B14F-4D97-AF65-F5344CB8AC3E}">
        <p14:creationId xmlns:p14="http://schemas.microsoft.com/office/powerpoint/2010/main" val="45797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18699"/>
            <a:ext cx="10058400" cy="1143000"/>
          </a:xfrm>
        </p:spPr>
        <p:txBody>
          <a:bodyPr/>
          <a:lstStyle/>
          <a:p>
            <a:r>
              <a:rPr lang="zh-CN" altLang="en-US" dirty="0"/>
              <a:t>球员上场信息总视图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340768"/>
            <a:ext cx="6488697" cy="4968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篮球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办公主题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篮球演示文稿（宽屏）</Template>
  <TotalTime>3</TotalTime>
  <Words>542</Words>
  <Application>Microsoft Office PowerPoint</Application>
  <PresentationFormat>宽屏</PresentationFormat>
  <Paragraphs>96</Paragraphs>
  <Slides>26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微软雅黑</vt:lpstr>
      <vt:lpstr>Arial</vt:lpstr>
      <vt:lpstr>Franklin Gothic Medium</vt:lpstr>
      <vt:lpstr>篮球 16x9</vt:lpstr>
      <vt:lpstr>南大女篮 数据分析</vt:lpstr>
      <vt:lpstr>功能简介</vt:lpstr>
      <vt:lpstr>功能简介</vt:lpstr>
      <vt:lpstr>功能简介</vt:lpstr>
      <vt:lpstr>表的设计</vt:lpstr>
      <vt:lpstr>表的设计</vt:lpstr>
      <vt:lpstr>数据完整性</vt:lpstr>
      <vt:lpstr>PowerPoint 演示文稿</vt:lpstr>
      <vt:lpstr>球员上场信息总视图</vt:lpstr>
      <vt:lpstr>查询具体比赛的上场球员名单</vt:lpstr>
      <vt:lpstr>球员比赛数据输入</vt:lpstr>
      <vt:lpstr>据比赛类型查询赛程</vt:lpstr>
      <vt:lpstr>PowerPoint 演示文稿</vt:lpstr>
      <vt:lpstr>限制球队外援人数</vt:lpstr>
      <vt:lpstr>PowerPoint 演示文稿</vt:lpstr>
      <vt:lpstr>参赛球员录入</vt:lpstr>
      <vt:lpstr>首发人数限制</vt:lpstr>
      <vt:lpstr>裁判督场可选名单</vt:lpstr>
      <vt:lpstr>八强名单输出</vt:lpstr>
      <vt:lpstr>淘汰赛对决名单</vt:lpstr>
      <vt:lpstr>得分王查询</vt:lpstr>
      <vt:lpstr>积分实时更新</vt:lpstr>
      <vt:lpstr>积分实时更新</vt:lpstr>
      <vt:lpstr>积分实时更新</vt:lpstr>
      <vt:lpstr>球队赛季数据查询</vt:lpstr>
      <vt:lpstr>Thanks for your listening.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标题布局</dc:title>
  <dc:creator>雨荷 梅</dc:creator>
  <cp:lastModifiedBy> </cp:lastModifiedBy>
  <cp:revision>52</cp:revision>
  <dcterms:created xsi:type="dcterms:W3CDTF">2018-12-25T06:06:00Z</dcterms:created>
  <dcterms:modified xsi:type="dcterms:W3CDTF">2018-12-29T03:10:30Z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KSOProductBuildVer">
    <vt:lpwstr>2052-11.1.0.8205</vt:lpwstr>
  </property>
</Properties>
</file>